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rimson Pro Semi Bold" pitchFamily="2" charset="77"/>
      <p:regular r:id="rId13"/>
    </p:embeddedFont>
    <p:embeddedFont>
      <p:font typeface="Heebo" pitchFamily="2" charset="-79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4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090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Airbnb Enigma: Navigating Urban Housing Uncertainty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217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presentation explores the complex impact of Airbnb on urban housing markets and community sentiment.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02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Om Rane</a:t>
            </a:r>
            <a:endParaRPr lang="en-US" sz="175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94AE25C6-D1CC-A9BD-6741-F8FCD7292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2087" y="7699513"/>
            <a:ext cx="1908313" cy="5300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3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09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5869372" y="4479120"/>
            <a:ext cx="5670590" cy="2234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52332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142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564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70986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3B33D1A6-D70F-0D79-2040-7D552BF61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2087" y="7699513"/>
            <a:ext cx="1908313" cy="5300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6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01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4378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Airbnb Enigma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4867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Airbnb's rapid expansion has reshaped urban housing, sparking vital community debates. Our study dives into these concerns, analyzing forum discussions to gauge uncertainty and emotional tones.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592479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133951" y="4467701"/>
            <a:ext cx="60394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analyze community forum discussions to gauge uncertainty levels and emotional tones surrounding Airbnb.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4592479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797046" y="4467701"/>
            <a:ext cx="60395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research focuses on four major U.S. cities: Boston, New Orleans, Los Angeles, and Chicago.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77191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133951" y="5647134"/>
            <a:ext cx="60394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employ NLP techniques to analyze sentiment and identify expressions of uncertainty in online forum data.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56884" y="577191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797046" y="5647134"/>
            <a:ext cx="60395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We'll reveal how uncertainty varies across cities and over time, uncovering valuable insights for policymakers.</a:t>
            </a:r>
            <a:endParaRPr lang="en-US" sz="1750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8C9EB9D1-4F59-F5DC-D895-F123E3DEB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087" y="7699513"/>
            <a:ext cx="1908313" cy="5300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81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02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8992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Uncertain Times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9482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 quantify uncertainty, we scraped data from Airbnb community forums from October 2014 to February 2020. Our methodology involved advanced natural language processing.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332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was collected using Python, focusing on posts from a five-year period.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383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identified over 25 hedging expressions, such as 'might' or 'hopefully', to flag uncertainty.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4345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TextBlob was used to score sentiment polarity, ranging from -1 (negative) to +1 (positive).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1332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Sentiment was categorized into five levels, and modality as highly certain, moderately certain, or uncertain.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3835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 libraries included undetected_chromedriver, BeautifulSoup, spaCy, and matplotlib for data visualization.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91638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multi-faceted approach allowed for a nuanced understanding of public discourse.</a:t>
            </a:r>
            <a:endParaRPr lang="en-US" sz="1750" dirty="0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F41D09AE-6324-D1EC-26A8-5CBE20029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087" y="7699513"/>
            <a:ext cx="1908313" cy="5300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1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03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922264"/>
            <a:ext cx="92012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Collection Challenges &amp; Solutions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2971205"/>
            <a:ext cx="13042821" cy="3917156"/>
          </a:xfrm>
          <a:prstGeom prst="roundRect">
            <a:avLst>
              <a:gd name="adj" fmla="val 86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1410" y="297882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8343" y="312253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Dynamic Content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598" y="3122533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Forum posts load with JavaScript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606" y="312253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Used undetected_chromedriver + scroll loading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62914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8343" y="377285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Inconsistent Dates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637598" y="3772852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Corrupted/missing date strings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848606" y="377285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Regex cleaning and custom format parsing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27946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28343" y="442317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Missing Metadata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3637598" y="4423172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Replies lacked full user/reply metadata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848606" y="442317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Fallback checks and "Unknown" assignments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492978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028343" y="507349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Duplicates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3637598" y="5073491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Same post appeared multiple times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848606" y="5073491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 set() for unique post text filtering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1410" y="558010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1028343" y="572381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Irrelevant Dates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3637598" y="5723811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Posts outside Oct 2014–Feb 2020 range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8848606" y="5723811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Strict datetime.strptime() filtering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623042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1028343" y="637413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Rate-Limiting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3637598" y="6374130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Fast requests triggered blocking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8848606" y="6374130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Introduced sleep() delays and slow scroll</a:t>
            </a:r>
            <a:endParaRPr lang="en-US" sz="1750" dirty="0"/>
          </a:p>
        </p:txBody>
      </p:sp>
      <p:pic>
        <p:nvPicPr>
          <p:cNvPr id="29" name="Image 0" descr="preencoded.png">
            <a:extLst>
              <a:ext uri="{FF2B5EF4-FFF2-40B4-BE49-F238E27FC236}">
                <a16:creationId xmlns:a16="http://schemas.microsoft.com/office/drawing/2014/main" id="{7C7D36AD-82D5-19EC-6F1A-E0E555C18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087" y="7699513"/>
            <a:ext cx="1908313" cy="5300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5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04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257062"/>
            <a:ext cx="87471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Boston &amp; New Orleans: A Closer Look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5328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Boston Forum Insights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1139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Out of 334 total posts, 114 (34.13%) contained expressions of uncertainty. A typical example: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33951" y="4094917"/>
            <a:ext cx="59045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"I think the city might change regulations soon."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094917"/>
            <a:ext cx="30480" cy="362903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93790" y="471297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Analysis revealed a predominantly neutral sentiment regarding Airbnb regulations, reflecting ongoing ambiguity among users.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057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532817"/>
            <a:ext cx="33451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New Orleans Forum Insights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1139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With 103 total posts, 36 (34.95%) exhibited uncertainty. One user commented: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9683" y="4094917"/>
            <a:ext cx="59045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"I just received a letter. Not sure what it means yet."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599521" y="4094917"/>
            <a:ext cx="30480" cy="362903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599521" y="47129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Similar to Boston, New Orleans also displayed a largely neutral sentiment, pointing to a lack of clear information.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6428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82787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Both cities demonstrate comparable levels of uncertainty, suggesting a widespread lack of clarity surrounding Airbnb policies and their future implications.</a:t>
            </a:r>
            <a:endParaRPr lang="en-US" sz="1750" dirty="0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E36FBA2B-0DB8-8BD4-3F27-521AD1E34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087" y="7699513"/>
            <a:ext cx="1908313" cy="5300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011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05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2355056"/>
            <a:ext cx="80856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Uncertainty Trends: Boston &amp; New Orleans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19420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Visualizing sentiment and uncertainty over time in Boston and New Orleans community forums.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14" y="3806903"/>
            <a:ext cx="5139326" cy="3720331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408" y="3806902"/>
            <a:ext cx="3429584" cy="372033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760" y="3806903"/>
            <a:ext cx="5107621" cy="3720329"/>
          </a:xfrm>
          <a:prstGeom prst="rect">
            <a:avLst/>
          </a:prstGeom>
        </p:spPr>
      </p:pic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7BFC24ED-40EA-C4A6-2ADB-89AD9A6AB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2087" y="7699513"/>
            <a:ext cx="1908313" cy="5300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71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06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64830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Los Angeles &amp; Chicago: The West Coast and Midwest Perspectives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632835"/>
            <a:ext cx="35360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Los Angeles: High Uncertainty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21397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Out of 168 total posts, a significant 85 (50.6%) expressed uncertainty. This elevated percentage underscores a pronounced lack of clarity among forum participants regarding Airbnb policies in the city.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86966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high uncertainty in Los Angeles calls for more transparent and easily accessible regulatory information to assist hosts and residents.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632835"/>
            <a:ext cx="42713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Chicago: Similar Levels of Confusion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21397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Chicago's forums mirrored Los Angeles, with 119 out of 234 posts (50.85%) indicating uncertainty. This striking similarity across both major cities suggests a widespread challenge in understanding and navigating Airbnb regulations.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86966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Future studies could explore the specific drivers of this high uncertainty, such as complex municipal ordinances or inconsistent enforcement.</a:t>
            </a:r>
            <a:endParaRPr lang="en-US" sz="1750" dirty="0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4A3D044B-6DEB-B389-419A-5F8478A32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087" y="7699513"/>
            <a:ext cx="1908313" cy="5300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11" y="1"/>
            <a:ext cx="6366129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5824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07</a:t>
            </a:r>
            <a:endParaRPr lang="en-US" sz="2200" dirty="0"/>
          </a:p>
        </p:txBody>
      </p:sp>
      <p:sp>
        <p:nvSpPr>
          <p:cNvPr id="5" name="Text 1"/>
          <p:cNvSpPr/>
          <p:nvPr/>
        </p:nvSpPr>
        <p:spPr>
          <a:xfrm>
            <a:off x="793790" y="3163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Uncertainty Trends: Los Angeles &amp; Chicago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93790" y="49213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chart illustrates the sentiment polarity and uncertainty levels found in Airbnb community forums for Los Angeles and Chicago.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367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08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1328618"/>
            <a:ext cx="886956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Actionable Recommendations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2167771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Based on  findings,  following recommendations for urban planning researchers and policymakers to mitigate uncertainty and improve community relations: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52393"/>
            <a:ext cx="6521410" cy="72580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75241" y="385964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Clarity in Regulations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75241" y="4251960"/>
            <a:ext cx="615850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Publish clear, city-specific short-term rental regulations and host regular public Q&amp;A sessions to address concerns directly.</a:t>
            </a:r>
            <a:endParaRPr lang="en-US" sz="14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952393"/>
            <a:ext cx="6521410" cy="72580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96651" y="385964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Host Education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496651" y="4251960"/>
            <a:ext cx="6158508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 a system to tag listings as compliant or pending compliance and launch educational campaigns to inform hosts about local laws and their responsibilities.</a:t>
            </a:r>
            <a:endParaRPr lang="en-US" sz="14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304234"/>
            <a:ext cx="6521410" cy="72580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5241" y="621149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Advanced Research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975241" y="6603802"/>
            <a:ext cx="615850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Expand future studies to include more cities globally and utilize advanced NLP techniques for deeper emotion detection and topic modeling.</a:t>
            </a:r>
            <a:endParaRPr lang="en-US" sz="14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304234"/>
            <a:ext cx="6521410" cy="72580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96651" y="621149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Real-time Monitoring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496651" y="6603802"/>
            <a:ext cx="615850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 real-time NLP dashboards to continuously monitor public sentiment and reactions to new policies, allowing for agile policy adjustments.</a:t>
            </a:r>
            <a:endParaRPr lang="en-US" sz="1400" dirty="0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4EF4A35C-A390-59DE-13D1-820C4F935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2087" y="7699513"/>
            <a:ext cx="1908313" cy="5300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808</Words>
  <Application>Microsoft Macintosh PowerPoint</Application>
  <PresentationFormat>Custom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Heebo</vt:lpstr>
      <vt:lpstr>Crimson Pro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Om Rushikesh Rane</cp:lastModifiedBy>
  <cp:revision>2</cp:revision>
  <dcterms:created xsi:type="dcterms:W3CDTF">2025-07-25T18:00:35Z</dcterms:created>
  <dcterms:modified xsi:type="dcterms:W3CDTF">2025-07-25T18:16:51Z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2025-07-25T18:14:36Z</vt:lpwstr>
  </property>
  <property fmtid="{D5CDD505-2E9C-101B-9397-08002B2CF9AE}" pid="4" name="MSIP_Label_a73fd474-4f3c-44ed-88fb-5cc4bd2471bf_Method">
    <vt:lpwstr>Standard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c528b2c4-2e9a-4de2-abb6-67ff96f98bec</vt:lpwstr>
  </property>
  <property fmtid="{D5CDD505-2E9C-101B-9397-08002B2CF9AE}" pid="8" name="MSIP_Label_a73fd474-4f3c-44ed-88fb-5cc4bd2471bf_ContentBits">
    <vt:lpwstr>0</vt:lpwstr>
  </property>
  <property fmtid="{D5CDD505-2E9C-101B-9397-08002B2CF9AE}" pid="9" name="MSIP_Label_a73fd474-4f3c-44ed-88fb-5cc4bd2471bf_Tag">
    <vt:lpwstr>50, 3, 0, 1</vt:lpwstr>
  </property>
</Properties>
</file>